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1"/>
  </p:notes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73" autoAdjust="0"/>
  </p:normalViewPr>
  <p:slideViewPr>
    <p:cSldViewPr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C9987-AE10-4685-9B5B-4577F1D5BB4C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8454A-404F-4DF1-8F43-7DDF83BF3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47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26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2169320"/>
          </a:xfrm>
        </p:spPr>
        <p:txBody>
          <a:bodyPr>
            <a:normAutofit/>
          </a:bodyPr>
          <a:lstStyle>
            <a:lvl1pPr marL="0" marR="36576" indent="0" algn="r">
              <a:spcBef>
                <a:spcPts val="0"/>
              </a:spcBef>
              <a:buNone/>
              <a:defRPr sz="240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1BF1CCF-7666-4D44-83CF-B1D9081B196F}" type="datetime1">
              <a:rPr lang="en-US" smtClean="0"/>
              <a:pPr/>
              <a:t>3/18/2020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B317-6CCF-44A4-B99C-75730E0DA706}" type="datetime1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 smtClean="0"/>
              <a:pPr/>
              <a:t>3/18/2020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362700"/>
            <a:ext cx="2133600" cy="304800"/>
          </a:xfrm>
        </p:spPr>
        <p:txBody>
          <a:bodyPr/>
          <a:lstStyle/>
          <a:p>
            <a:fld id="{4C3E4E52-550E-4B84-9D4F-14979F5A0D6E}" type="datetime1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366669"/>
            <a:ext cx="4260056" cy="300831"/>
          </a:xfrm>
        </p:spPr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n-US" smtClean="0"/>
              <a:pPr/>
              <a:t>3/18/2020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5957668"/>
          </a:xfrm>
        </p:spPr>
        <p:txBody>
          <a:bodyPr vert="vert270" anchor="b"/>
          <a:lstStyle>
            <a:lvl1pPr marL="0" algn="ctr">
              <a:defRPr sz="3300" b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2909668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282127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2897476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350924"/>
            <a:ext cx="6858000" cy="28974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A02F-3A95-4944-9ABC-E1DA10A11467}" type="datetime1">
              <a:rPr lang="en-US" smtClean="0"/>
              <a:pPr/>
              <a:t>3/18/2020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7A8D-4D3E-4B4C-B199-3FF96543B789}" type="datetime1">
              <a:rPr lang="en-US" smtClean="0"/>
              <a:pPr/>
              <a:t>3/18/2020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7121-7AB3-44A9-B455-30D9FB40A79E}" type="datetime1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883105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88310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2836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7799-E3A9-4516-B428-D2DCE16620CD}" type="datetime1">
              <a:rPr lang="en-US" smtClean="0"/>
              <a:pPr/>
              <a:t>3/18/2020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097504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264834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638800"/>
            <a:ext cx="7333488" cy="6096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88B-20E5-4279-9389-143F269CFCDC}" type="datetime1">
              <a:rPr lang="en-US" smtClean="0"/>
              <a:pPr/>
              <a:t>3/18/2020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365748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ABAC977-30FA-477C-9A84-AFCB3E072BCA}" type="datetime1">
              <a:rPr lang="en-US" smtClean="0"/>
              <a:pPr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366669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365748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4308896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Медикаментозная обработка корневых каналов. Препараты, техника проведения, значение. Пломбировочные материалы для корневых </a:t>
            </a:r>
            <a:r>
              <a:rPr lang="ru-RU" sz="3600" dirty="0" smtClean="0"/>
              <a:t>каналов</a:t>
            </a:r>
            <a:r>
              <a:rPr lang="ru-RU" sz="3600" dirty="0"/>
              <a:t>. Классификация. </a:t>
            </a:r>
            <a:endParaRPr lang="ru-RU" sz="36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540544" y="4419600"/>
            <a:ext cx="8062912" cy="161528"/>
          </a:xfrm>
        </p:spPr>
        <p:txBody>
          <a:bodyPr>
            <a:normAutofit fontScale="25000" lnSpcReduction="20000"/>
          </a:bodyPr>
          <a:lstStyle/>
          <a:p>
            <a:endParaRPr lang="ru-RU" noProof="0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56" y="1495457"/>
            <a:ext cx="4382643" cy="229358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 ПРЕПАРАТЫ ЙОДА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91573"/>
            <a:ext cx="3476572" cy="317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60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96" y="908720"/>
            <a:ext cx="2849404" cy="259295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/>
          </a:bodyPr>
          <a:lstStyle/>
          <a:p>
            <a:r>
              <a:rPr lang="ru-RU" sz="2800" dirty="0"/>
              <a:t>ПРЕПАРАТЫ НИТРОФУРАНОВОГО РЯДА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709" y="2307050"/>
            <a:ext cx="2434581" cy="18259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8" y="4540733"/>
            <a:ext cx="4762500" cy="21621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21" y="980023"/>
            <a:ext cx="3067540" cy="17546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126866"/>
            <a:ext cx="2977931" cy="257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92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9147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2200" dirty="0"/>
              <a:t>Четвертичные аммониевые соединения — это катионные детергенты, </a:t>
            </a:r>
            <a:r>
              <a:rPr lang="ru-RU" sz="2200" dirty="0" smtClean="0"/>
              <a:t>оказывающие </a:t>
            </a:r>
            <a:r>
              <a:rPr lang="ru-RU" sz="2200" dirty="0"/>
              <a:t>бактерицидное и бактериостатическое действие на </a:t>
            </a:r>
            <a:r>
              <a:rPr lang="ru-RU" sz="2200" dirty="0" err="1" smtClean="0"/>
              <a:t>неспорообразующие</a:t>
            </a:r>
            <a:r>
              <a:rPr lang="ru-RU" sz="2200" dirty="0" smtClean="0"/>
              <a:t> </a:t>
            </a:r>
            <a:r>
              <a:rPr lang="ru-RU" sz="2200" dirty="0"/>
              <a:t>бактерии и дрожжеподобные грибы</a:t>
            </a:r>
            <a:r>
              <a:rPr lang="ru-RU" sz="2200" dirty="0" smtClean="0"/>
              <a:t>. Для </a:t>
            </a:r>
            <a:r>
              <a:rPr lang="ru-RU" sz="2200" dirty="0"/>
              <a:t>промывания корневых каналов при эндодонтическом лечении </a:t>
            </a:r>
            <a:r>
              <a:rPr lang="ru-RU" sz="2200" dirty="0" smtClean="0"/>
              <a:t>применяют </a:t>
            </a:r>
            <a:r>
              <a:rPr lang="ru-RU" sz="2200" dirty="0"/>
              <a:t>водные растворы следующих препаратов этой группы: </a:t>
            </a:r>
            <a:endParaRPr lang="ru-RU" sz="2200" dirty="0" smtClean="0"/>
          </a:p>
          <a:p>
            <a:r>
              <a:rPr lang="ru-RU" sz="2200" dirty="0" smtClean="0"/>
              <a:t>0,1</a:t>
            </a:r>
            <a:r>
              <a:rPr lang="ru-RU" sz="2200" dirty="0"/>
              <a:t>% раствор </a:t>
            </a:r>
            <a:r>
              <a:rPr lang="ru-RU" sz="2200" dirty="0" err="1" smtClean="0"/>
              <a:t>декамина</a:t>
            </a:r>
            <a:r>
              <a:rPr lang="ru-RU" sz="2200" dirty="0"/>
              <a:t>, </a:t>
            </a:r>
            <a:endParaRPr lang="ru-RU" sz="2200" dirty="0" smtClean="0"/>
          </a:p>
          <a:p>
            <a:r>
              <a:rPr lang="ru-RU" sz="2200" dirty="0" smtClean="0"/>
              <a:t>0,15</a:t>
            </a:r>
            <a:r>
              <a:rPr lang="ru-RU" sz="2200" dirty="0"/>
              <a:t>% раствор </a:t>
            </a:r>
            <a:r>
              <a:rPr lang="ru-RU" sz="2200" dirty="0" err="1" smtClean="0"/>
              <a:t>декаметоксина</a:t>
            </a:r>
            <a:r>
              <a:rPr lang="ru-RU" sz="2200" dirty="0" smtClean="0"/>
              <a:t>,</a:t>
            </a:r>
          </a:p>
          <a:p>
            <a:r>
              <a:rPr lang="ru-RU" sz="2200" dirty="0" smtClean="0"/>
              <a:t>1% </a:t>
            </a:r>
            <a:r>
              <a:rPr lang="ru-RU" sz="2200" dirty="0"/>
              <a:t>раствор </a:t>
            </a:r>
            <a:r>
              <a:rPr lang="ru-RU" sz="2200" dirty="0" err="1"/>
              <a:t>бензалкония</a:t>
            </a:r>
            <a:r>
              <a:rPr lang="ru-RU" sz="2200" dirty="0"/>
              <a:t> </a:t>
            </a:r>
            <a:r>
              <a:rPr lang="ru-RU" sz="2200" dirty="0" smtClean="0"/>
              <a:t>хлорида, </a:t>
            </a:r>
          </a:p>
          <a:p>
            <a:r>
              <a:rPr lang="ru-RU" sz="2200" dirty="0" smtClean="0"/>
              <a:t>1</a:t>
            </a:r>
            <a:r>
              <a:rPr lang="ru-RU" sz="2200" dirty="0"/>
              <a:t>% раствор </a:t>
            </a:r>
            <a:r>
              <a:rPr lang="ru-RU" sz="2200" dirty="0" err="1"/>
              <a:t>цетилпиридина</a:t>
            </a:r>
            <a:r>
              <a:rPr lang="ru-RU" sz="2200" dirty="0"/>
              <a:t> хлорида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/>
          </a:bodyPr>
          <a:lstStyle/>
          <a:p>
            <a:r>
              <a:rPr lang="ru-RU" sz="2400" dirty="0"/>
              <a:t>ЧЕТВЕРТИЧНЫЕ АММОНИЕВЫЕ СОЕДИНЕНИЯ.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588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91472"/>
          </a:xfrm>
        </p:spPr>
        <p:txBody>
          <a:bodyPr>
            <a:normAutofit/>
          </a:bodyPr>
          <a:lstStyle/>
          <a:p>
            <a:r>
              <a:rPr lang="ru-RU" sz="2400" dirty="0"/>
              <a:t>30% водный раствор </a:t>
            </a:r>
            <a:r>
              <a:rPr lang="ru-RU" sz="2400" dirty="0" smtClean="0"/>
              <a:t>карбамида</a:t>
            </a:r>
          </a:p>
          <a:p>
            <a:r>
              <a:rPr lang="ru-RU" sz="2400" dirty="0" smtClean="0"/>
              <a:t>10</a:t>
            </a:r>
            <a:r>
              <a:rPr lang="ru-RU" sz="2400" dirty="0"/>
              <a:t>% раствор перекиси карбамида в </a:t>
            </a:r>
            <a:r>
              <a:rPr lang="ru-RU" sz="2400" dirty="0" smtClean="0"/>
              <a:t>безводном </a:t>
            </a:r>
            <a:r>
              <a:rPr lang="ru-RU" sz="2400" dirty="0"/>
              <a:t>глицерине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9218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КАРБАМИД.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417225"/>
            <a:ext cx="3937620" cy="393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04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73386"/>
            <a:ext cx="3250795" cy="227555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3100" dirty="0"/>
              <a:t>ПРОТЕОЛИТИЧЕСКИЕ ФЕРМЕНТЫ.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609" y="3552412"/>
            <a:ext cx="4286250" cy="28289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14442"/>
            <a:ext cx="3704241" cy="23042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36547"/>
            <a:ext cx="288032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7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1946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Отсутствие </a:t>
            </a:r>
            <a:r>
              <a:rPr lang="ru-RU" dirty="0"/>
              <a:t>боли, припухлости или абсцесса.</a:t>
            </a:r>
          </a:p>
          <a:p>
            <a:r>
              <a:rPr lang="ru-RU" dirty="0" smtClean="0"/>
              <a:t>Безболезненность </a:t>
            </a:r>
            <a:r>
              <a:rPr lang="ru-RU" dirty="0"/>
              <a:t>перкуссии.</a:t>
            </a:r>
          </a:p>
          <a:p>
            <a:r>
              <a:rPr lang="ru-RU" dirty="0" smtClean="0"/>
              <a:t>Безболезненность </a:t>
            </a:r>
            <a:r>
              <a:rPr lang="ru-RU" dirty="0"/>
              <a:t>при пальпации переходной складки.</a:t>
            </a:r>
          </a:p>
          <a:p>
            <a:r>
              <a:rPr lang="ru-RU" dirty="0" smtClean="0"/>
              <a:t>Отсутствие </a:t>
            </a:r>
            <a:r>
              <a:rPr lang="ru-RU" dirty="0"/>
              <a:t>экссудата в канале. </a:t>
            </a:r>
          </a:p>
          <a:p>
            <a:r>
              <a:rPr lang="ru-RU" dirty="0" smtClean="0"/>
              <a:t>Отсутствие </a:t>
            </a:r>
            <a:r>
              <a:rPr lang="ru-RU" dirty="0"/>
              <a:t>запаха в канале.</a:t>
            </a:r>
          </a:p>
          <a:p>
            <a:r>
              <a:rPr lang="ru-RU" dirty="0" smtClean="0"/>
              <a:t>Светлые </a:t>
            </a:r>
            <a:r>
              <a:rPr lang="ru-RU" dirty="0"/>
              <a:t>дентинные опилки со стенок канала.</a:t>
            </a:r>
          </a:p>
          <a:p>
            <a:r>
              <a:rPr lang="ru-RU" dirty="0" smtClean="0"/>
              <a:t>Отсутствие </a:t>
            </a:r>
            <a:r>
              <a:rPr lang="ru-RU" dirty="0"/>
              <a:t>периапикальных очагов </a:t>
            </a:r>
            <a:r>
              <a:rPr lang="ru-RU" dirty="0" smtClean="0"/>
              <a:t>разрежения </a:t>
            </a:r>
            <a:r>
              <a:rPr lang="ru-RU" dirty="0"/>
              <a:t>кости.</a:t>
            </a:r>
          </a:p>
          <a:p>
            <a:r>
              <a:rPr lang="ru-RU" dirty="0" smtClean="0"/>
              <a:t>Полное </a:t>
            </a:r>
            <a:r>
              <a:rPr lang="ru-RU" dirty="0"/>
              <a:t>формирование корня или закрытие его верхушки плотной тканью.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/>
          </a:bodyPr>
          <a:lstStyle/>
          <a:p>
            <a:r>
              <a:rPr lang="ru-RU" sz="2400" b="1" dirty="0"/>
              <a:t>К</a:t>
            </a:r>
            <a:r>
              <a:rPr lang="ru-RU" sz="2400" b="1" dirty="0" smtClean="0"/>
              <a:t>ритерии </a:t>
            </a:r>
            <a:r>
              <a:rPr lang="ru-RU" sz="2400" b="1" dirty="0"/>
              <a:t>возможности постоянной </a:t>
            </a:r>
            <a:r>
              <a:rPr lang="ru-RU" sz="2400" b="1" dirty="0" err="1" smtClean="0"/>
              <a:t>обтурации</a:t>
            </a:r>
            <a:endParaRPr lang="ru-RU" sz="24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954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5904706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b="1" dirty="0"/>
              <a:t>Временная </a:t>
            </a:r>
            <a:r>
              <a:rPr lang="ru-RU" b="1" dirty="0" err="1"/>
              <a:t>обтурация</a:t>
            </a:r>
            <a:r>
              <a:rPr lang="ru-RU" b="1" dirty="0"/>
              <a:t> корневых каналов зубов </a:t>
            </a:r>
            <a:r>
              <a:rPr lang="ru-RU" dirty="0"/>
              <a:t>— это заполнение их пластическим </a:t>
            </a:r>
            <a:r>
              <a:rPr lang="ru-RU" dirty="0" smtClean="0"/>
              <a:t>нетвердеющим материалом</a:t>
            </a:r>
            <a:r>
              <a:rPr lang="ru-RU" dirty="0"/>
              <a:t>, обладающим определенными лечебными свойствами, на период времени от нескольких суток до нескольких месяцев с последующей заменой постоянным </a:t>
            </a:r>
            <a:r>
              <a:rPr lang="ru-RU" dirty="0" err="1" smtClean="0"/>
              <a:t>обтурационным</a:t>
            </a:r>
            <a:r>
              <a:rPr lang="ru-RU" dirty="0" smtClean="0"/>
              <a:t> </a:t>
            </a:r>
            <a:r>
              <a:rPr lang="ru-RU" dirty="0"/>
              <a:t>материалом.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229200"/>
            <a:ext cx="8229600" cy="11374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652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антисептическое </a:t>
            </a:r>
            <a:r>
              <a:rPr lang="ru-RU" dirty="0"/>
              <a:t>и очищающее действие на </a:t>
            </a:r>
            <a:r>
              <a:rPr lang="ru-RU" dirty="0" smtClean="0"/>
              <a:t>систему </a:t>
            </a:r>
            <a:r>
              <a:rPr lang="ru-RU" dirty="0"/>
              <a:t>корневых каналов и дентинных трубочек;</a:t>
            </a:r>
          </a:p>
          <a:p>
            <a:r>
              <a:rPr lang="ru-RU" dirty="0" smtClean="0"/>
              <a:t>антисептическое </a:t>
            </a:r>
            <a:r>
              <a:rPr lang="ru-RU" dirty="0"/>
              <a:t>и противовоспалительное действие на очаг воспаления в периодонте;</a:t>
            </a:r>
          </a:p>
          <a:p>
            <a:r>
              <a:rPr lang="ru-RU" dirty="0" smtClean="0"/>
              <a:t>стимуляция </a:t>
            </a:r>
            <a:r>
              <a:rPr lang="ru-RU" dirty="0"/>
              <a:t>регенераторной активности тканей периодонта и окружающей кости </a:t>
            </a:r>
            <a:r>
              <a:rPr lang="ru-RU" dirty="0" smtClean="0"/>
              <a:t>альвеолярного </a:t>
            </a:r>
            <a:r>
              <a:rPr lang="ru-RU" dirty="0"/>
              <a:t>отростка;</a:t>
            </a:r>
          </a:p>
          <a:p>
            <a:r>
              <a:rPr lang="ru-RU" dirty="0" smtClean="0"/>
              <a:t>изоляция </a:t>
            </a:r>
            <a:r>
              <a:rPr lang="ru-RU" dirty="0"/>
              <a:t>канала при невозможности завершения его обработки в одно посещение.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31528"/>
          </a:xfrm>
        </p:spPr>
        <p:txBody>
          <a:bodyPr>
            <a:normAutofit/>
          </a:bodyPr>
          <a:lstStyle/>
          <a:p>
            <a:r>
              <a:rPr lang="ru-RU" sz="2800" b="1" dirty="0"/>
              <a:t>Основными целями временной </a:t>
            </a:r>
            <a:r>
              <a:rPr lang="ru-RU" sz="2800" b="1" dirty="0" err="1"/>
              <a:t>обтурации</a:t>
            </a:r>
            <a:r>
              <a:rPr lang="ru-RU" sz="2800" b="1" dirty="0"/>
              <a:t> являются: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831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4335" y="1357184"/>
            <a:ext cx="8229600" cy="490344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 </a:t>
            </a:r>
            <a:r>
              <a:rPr lang="ru-RU" dirty="0" err="1"/>
              <a:t>Calcinase</a:t>
            </a:r>
            <a:r>
              <a:rPr lang="ru-RU" dirty="0"/>
              <a:t>  — жидкость на основе </a:t>
            </a:r>
            <a:r>
              <a:rPr lang="ru-RU" dirty="0" err="1"/>
              <a:t>двунатриевого</a:t>
            </a:r>
            <a:r>
              <a:rPr lang="ru-RU" dirty="0"/>
              <a:t> </a:t>
            </a:r>
            <a:r>
              <a:rPr lang="ru-RU" dirty="0" err="1"/>
              <a:t>эдетата</a:t>
            </a:r>
            <a:r>
              <a:rPr lang="ru-RU" dirty="0"/>
              <a:t> Н2О2),</a:t>
            </a:r>
          </a:p>
          <a:p>
            <a:r>
              <a:rPr lang="ru-RU" dirty="0"/>
              <a:t> </a:t>
            </a:r>
            <a:r>
              <a:rPr lang="ru-RU" dirty="0" err="1"/>
              <a:t>Edetat</a:t>
            </a:r>
            <a:r>
              <a:rPr lang="ru-RU" dirty="0"/>
              <a:t>— содержит 15% соли ЭДТА и </a:t>
            </a:r>
            <a:r>
              <a:rPr lang="ru-RU" dirty="0" err="1"/>
              <a:t>бензалкониевый</a:t>
            </a:r>
            <a:r>
              <a:rPr lang="ru-RU" dirty="0"/>
              <a:t> хлорид),</a:t>
            </a:r>
          </a:p>
          <a:p>
            <a:r>
              <a:rPr lang="ru-RU" dirty="0"/>
              <a:t> EDTA </a:t>
            </a:r>
            <a:r>
              <a:rPr lang="ru-RU" dirty="0" err="1"/>
              <a:t>solution</a:t>
            </a:r>
            <a:r>
              <a:rPr lang="ru-RU" dirty="0"/>
              <a:t> 17 % (</a:t>
            </a:r>
            <a:r>
              <a:rPr lang="ru-RU" dirty="0" err="1"/>
              <a:t>Pulpdent</a:t>
            </a:r>
            <a:r>
              <a:rPr lang="ru-RU" dirty="0"/>
              <a:t>),</a:t>
            </a:r>
          </a:p>
          <a:p>
            <a:r>
              <a:rPr lang="ru-RU" dirty="0" err="1"/>
              <a:t>Endodilatator</a:t>
            </a:r>
            <a:r>
              <a:rPr lang="ru-RU" dirty="0"/>
              <a:t> - 15% ЭДТА, </a:t>
            </a:r>
          </a:p>
          <a:p>
            <a:r>
              <a:rPr lang="ru-RU" dirty="0" err="1"/>
              <a:t>File</a:t>
            </a:r>
            <a:r>
              <a:rPr lang="ru-RU" dirty="0"/>
              <a:t> </a:t>
            </a:r>
            <a:r>
              <a:rPr lang="ru-RU" dirty="0" err="1"/>
              <a:t>eze</a:t>
            </a:r>
            <a:r>
              <a:rPr lang="ru-RU" dirty="0"/>
              <a:t> -19 % ЭДТА, </a:t>
            </a:r>
          </a:p>
          <a:p>
            <a:r>
              <a:rPr lang="ru-RU" dirty="0" err="1"/>
              <a:t>Largal</a:t>
            </a:r>
            <a:r>
              <a:rPr lang="ru-RU" dirty="0"/>
              <a:t> </a:t>
            </a:r>
            <a:r>
              <a:rPr lang="ru-RU" dirty="0" err="1"/>
              <a:t>ultra</a:t>
            </a:r>
            <a:r>
              <a:rPr lang="ru-RU" dirty="0"/>
              <a:t> -содержит 15 % натриевой соли ЭДТА и антисептик </a:t>
            </a:r>
            <a:r>
              <a:rPr lang="ru-RU" dirty="0" err="1"/>
              <a:t>цетримид</a:t>
            </a:r>
            <a:r>
              <a:rPr lang="ru-RU" dirty="0"/>
              <a:t>.</a:t>
            </a:r>
          </a:p>
          <a:p>
            <a:r>
              <a:rPr lang="ru-RU" dirty="0" err="1" smtClean="0"/>
              <a:t>Canal</a:t>
            </a:r>
            <a:r>
              <a:rPr lang="ru-RU" dirty="0"/>
              <a:t>+— водорастворимое смазочное вещество на основе ЭДТА и </a:t>
            </a:r>
            <a:r>
              <a:rPr lang="ru-RU" dirty="0" smtClean="0"/>
              <a:t>пероксида </a:t>
            </a:r>
            <a:r>
              <a:rPr lang="ru-RU" dirty="0"/>
              <a:t>мочевины, </a:t>
            </a:r>
          </a:p>
          <a:p>
            <a:r>
              <a:rPr lang="ru-RU" dirty="0" err="1"/>
              <a:t>Chela-Jen</a:t>
            </a:r>
            <a:r>
              <a:rPr lang="ru-RU" dirty="0"/>
              <a:t> </a:t>
            </a:r>
            <a:r>
              <a:rPr lang="ru-RU" dirty="0" err="1"/>
              <a:t>gel</a:t>
            </a:r>
            <a:r>
              <a:rPr lang="ru-RU" dirty="0"/>
              <a:t> - 15 % вязкий водный раствор ЭДТА с бромидом </a:t>
            </a:r>
            <a:r>
              <a:rPr lang="ru-RU" dirty="0" err="1" smtClean="0"/>
              <a:t>бензалкония</a:t>
            </a:r>
            <a:r>
              <a:rPr lang="ru-RU" dirty="0"/>
              <a:t>,         </a:t>
            </a:r>
            <a:endParaRPr lang="ru-RU" dirty="0" smtClean="0"/>
          </a:p>
          <a:p>
            <a:r>
              <a:rPr lang="ru-RU" dirty="0" smtClean="0"/>
              <a:t>RC-</a:t>
            </a:r>
            <a:r>
              <a:rPr lang="ru-RU" dirty="0" err="1" smtClean="0"/>
              <a:t>prep</a:t>
            </a:r>
            <a:r>
              <a:rPr lang="ru-RU" dirty="0" smtClean="0"/>
              <a:t>  </a:t>
            </a:r>
            <a:r>
              <a:rPr lang="ru-RU" dirty="0"/>
              <a:t>- 15 % ЭДТА и 10 % перекиси мочевины на органической </a:t>
            </a:r>
            <a:r>
              <a:rPr lang="ru-RU" dirty="0" smtClean="0"/>
              <a:t>водорастворимой </a:t>
            </a:r>
            <a:r>
              <a:rPr lang="ru-RU" dirty="0"/>
              <a:t>основе,</a:t>
            </a:r>
          </a:p>
          <a:p>
            <a:r>
              <a:rPr lang="ru-RU" dirty="0" smtClean="0"/>
              <a:t>HPU </a:t>
            </a:r>
            <a:r>
              <a:rPr lang="ru-RU" dirty="0"/>
              <a:t>15, </a:t>
            </a:r>
          </a:p>
          <a:p>
            <a:r>
              <a:rPr lang="ru-RU" dirty="0"/>
              <a:t>канал </a:t>
            </a:r>
            <a:r>
              <a:rPr lang="ru-RU" dirty="0" err="1"/>
              <a:t>Глайд</a:t>
            </a:r>
            <a:r>
              <a:rPr lang="ru-RU" dirty="0"/>
              <a:t>,</a:t>
            </a:r>
          </a:p>
          <a:p>
            <a:r>
              <a:rPr lang="ru-RU" dirty="0"/>
              <a:t> канал-</a:t>
            </a:r>
            <a:r>
              <a:rPr lang="ru-RU" dirty="0" err="1"/>
              <a:t>Глейз</a:t>
            </a:r>
            <a:r>
              <a:rPr lang="ru-RU" dirty="0"/>
              <a:t>. </a:t>
            </a:r>
          </a:p>
          <a:p>
            <a:r>
              <a:rPr lang="ru-RU" dirty="0" err="1"/>
              <a:t>Лубрикант</a:t>
            </a:r>
            <a:r>
              <a:rPr lang="ru-RU" dirty="0"/>
              <a:t> </a:t>
            </a:r>
            <a:r>
              <a:rPr lang="ru-RU" dirty="0" err="1"/>
              <a:t>Slide</a:t>
            </a:r>
            <a:r>
              <a:rPr lang="ru-RU" dirty="0"/>
              <a:t> - содержит 10 % пероксида мочевины в </a:t>
            </a:r>
            <a:r>
              <a:rPr lang="ru-RU" dirty="0" err="1"/>
              <a:t>гелевой</a:t>
            </a:r>
            <a:r>
              <a:rPr lang="ru-RU" dirty="0"/>
              <a:t> основе.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Средства для химического расширения корневых каналов.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481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0134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обладать </a:t>
            </a:r>
            <a:r>
              <a:rPr lang="ru-RU" dirty="0"/>
              <a:t>бактерицидным действием на ассоциации </a:t>
            </a:r>
            <a:r>
              <a:rPr lang="ru-RU" dirty="0" smtClean="0"/>
              <a:t>микроорганизмов</a:t>
            </a:r>
            <a:r>
              <a:rPr lang="ru-RU" dirty="0"/>
              <a:t>, находящихся в корневых каналов;</a:t>
            </a:r>
          </a:p>
          <a:p>
            <a:r>
              <a:rPr lang="ru-RU" dirty="0" smtClean="0"/>
              <a:t>быть </a:t>
            </a:r>
            <a:r>
              <a:rPr lang="ru-RU" dirty="0"/>
              <a:t>безвредным для периапикальных тканей;</a:t>
            </a:r>
          </a:p>
          <a:p>
            <a:r>
              <a:rPr lang="ru-RU" dirty="0" smtClean="0"/>
              <a:t>не </a:t>
            </a:r>
            <a:r>
              <a:rPr lang="ru-RU" dirty="0"/>
              <a:t>обладать сенсибилизирующим действием на организм;</a:t>
            </a:r>
          </a:p>
          <a:p>
            <a:r>
              <a:rPr lang="ru-RU" dirty="0" smtClean="0"/>
              <a:t>не </a:t>
            </a:r>
            <a:r>
              <a:rPr lang="ru-RU" dirty="0"/>
              <a:t>вызывать появление резистентных форм микроорганизмов;</a:t>
            </a:r>
          </a:p>
          <a:p>
            <a:r>
              <a:rPr lang="ru-RU" dirty="0" smtClean="0"/>
              <a:t>оказывать </a:t>
            </a:r>
            <a:r>
              <a:rPr lang="ru-RU" dirty="0"/>
              <a:t>быстрое действие и глубоко проникать в дентинные </a:t>
            </a:r>
            <a:r>
              <a:rPr lang="ru-RU" dirty="0" smtClean="0"/>
              <a:t>канальца</a:t>
            </a:r>
            <a:r>
              <a:rPr lang="ru-RU" dirty="0"/>
              <a:t>;</a:t>
            </a:r>
          </a:p>
          <a:p>
            <a:r>
              <a:rPr lang="ru-RU" dirty="0" smtClean="0"/>
              <a:t>не </a:t>
            </a:r>
            <a:r>
              <a:rPr lang="ru-RU" dirty="0"/>
              <a:t>терять свою эффективность в присутствии органических </a:t>
            </a:r>
            <a:r>
              <a:rPr lang="ru-RU" dirty="0" smtClean="0"/>
              <a:t>веществ</a:t>
            </a:r>
            <a:r>
              <a:rPr lang="ru-RU" dirty="0"/>
              <a:t>;</a:t>
            </a:r>
          </a:p>
          <a:p>
            <a:r>
              <a:rPr lang="ru-RU" dirty="0" smtClean="0"/>
              <a:t>не </a:t>
            </a:r>
            <a:r>
              <a:rPr lang="ru-RU" dirty="0"/>
              <a:t>обладать неприятным запахом и вкусом;</a:t>
            </a:r>
          </a:p>
          <a:p>
            <a:r>
              <a:rPr lang="ru-RU" dirty="0" smtClean="0"/>
              <a:t>очищать </a:t>
            </a:r>
            <a:r>
              <a:rPr lang="ru-RU" dirty="0"/>
              <a:t>просвет канала от органических остатков, способствовать эвакуации их из канала,</a:t>
            </a:r>
          </a:p>
          <a:p>
            <a:r>
              <a:rPr lang="ru-RU" dirty="0" smtClean="0"/>
              <a:t>быть </a:t>
            </a:r>
            <a:r>
              <a:rPr lang="ru-RU" dirty="0"/>
              <a:t>химически стойкими и сохранять активность при </a:t>
            </a:r>
            <a:r>
              <a:rPr lang="ru-RU" dirty="0" smtClean="0"/>
              <a:t>продолжительном </a:t>
            </a:r>
            <a:r>
              <a:rPr lang="ru-RU" dirty="0"/>
              <a:t>хранении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Вещества, применяемые для медикаментозной обработки корневых каналов, должны соответствовать следующим требованиям: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07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4745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антисептическая </a:t>
            </a:r>
            <a:r>
              <a:rPr lang="ru-RU" sz="2800" dirty="0"/>
              <a:t>обработка при помощи ватной турунды, намотан-ной на корневую иглу и пропитанной раствором лекарственного вещества</a:t>
            </a:r>
            <a:r>
              <a:rPr lang="ru-RU" sz="2800" dirty="0" smtClean="0"/>
              <a:t>,</a:t>
            </a:r>
            <a:endParaRPr lang="ru-RU" sz="2800" dirty="0"/>
          </a:p>
          <a:p>
            <a:r>
              <a:rPr lang="ru-RU" sz="2800" dirty="0" smtClean="0"/>
              <a:t>антисептическая </a:t>
            </a:r>
            <a:r>
              <a:rPr lang="ru-RU" sz="2800" dirty="0"/>
              <a:t>обработка при помощи бумажных штифтов, </a:t>
            </a:r>
            <a:r>
              <a:rPr lang="ru-RU" sz="2800" dirty="0" smtClean="0"/>
              <a:t>пропитанных </a:t>
            </a:r>
            <a:r>
              <a:rPr lang="ru-RU" sz="2800" dirty="0"/>
              <a:t>раствором лекарственного препарата,</a:t>
            </a:r>
          </a:p>
          <a:p>
            <a:r>
              <a:rPr lang="ru-RU" sz="2800" dirty="0" smtClean="0"/>
              <a:t>промывание </a:t>
            </a:r>
            <a:r>
              <a:rPr lang="ru-RU" sz="2800" dirty="0"/>
              <a:t>корневого канала раствором лекарственного вещества из шприца через специальную эндодонтическую иглу.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921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Способы </a:t>
            </a:r>
            <a:r>
              <a:rPr lang="ru-RU" sz="2800" b="1" dirty="0"/>
              <a:t>медикаментозной обработки каналов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7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Зуб</a:t>
            </a:r>
            <a:r>
              <a:rPr lang="ru-RU" sz="2400" dirty="0"/>
              <a:t>, подлежащий обработке, обкладывается валиками, рядом </a:t>
            </a:r>
            <a:r>
              <a:rPr lang="ru-RU" sz="2400" dirty="0" smtClean="0"/>
              <a:t>помещается </a:t>
            </a:r>
            <a:r>
              <a:rPr lang="ru-RU" sz="2400" dirty="0" err="1"/>
              <a:t>слюноотсос</a:t>
            </a:r>
            <a:r>
              <a:rPr lang="ru-RU" sz="2400" dirty="0"/>
              <a:t> или пылесос, который быстро удалит промывной раствор вместе с продуктами </a:t>
            </a:r>
            <a:r>
              <a:rPr lang="ru-RU" sz="2400" dirty="0" smtClean="0"/>
              <a:t>распада</a:t>
            </a: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/>
              <a:t>Промывание канала из шприца через эндодонтическую </a:t>
            </a:r>
            <a:r>
              <a:rPr lang="ru-RU" sz="3200" b="1" dirty="0" smtClean="0"/>
              <a:t>иглу:</a:t>
            </a:r>
            <a:endParaRPr lang="ru-RU" sz="32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56992"/>
            <a:ext cx="4120420" cy="273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Промывание </a:t>
            </a:r>
            <a:r>
              <a:rPr lang="ru-RU" sz="2400" dirty="0"/>
              <a:t>канала производится через специальную </a:t>
            </a:r>
            <a:r>
              <a:rPr lang="ru-RU" sz="2400" dirty="0" smtClean="0"/>
              <a:t>эндодонтическую </a:t>
            </a:r>
            <a:r>
              <a:rPr lang="ru-RU" sz="2400" dirty="0"/>
              <a:t>иглу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/>
              <a:t>Промывание канала из шприца через эндодонтическую </a:t>
            </a:r>
            <a:r>
              <a:rPr lang="ru-RU" sz="3200" b="1" dirty="0" smtClean="0"/>
              <a:t>иглу:</a:t>
            </a:r>
            <a:endParaRPr lang="ru-RU" sz="32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400" y="3140969"/>
            <a:ext cx="4339183" cy="2520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61" y="3645024"/>
            <a:ext cx="3845872" cy="172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4088" y="1556792"/>
            <a:ext cx="8229600" cy="46482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Раствор </a:t>
            </a:r>
            <a:r>
              <a:rPr lang="ru-RU" sz="2400" dirty="0"/>
              <a:t>антисептика вводится в канал шприцем и небольшим </a:t>
            </a:r>
            <a:r>
              <a:rPr lang="ru-RU" sz="2400" dirty="0" smtClean="0"/>
              <a:t>давлением</a:t>
            </a:r>
            <a:r>
              <a:rPr lang="ru-RU" sz="2400" dirty="0"/>
              <a:t>. </a:t>
            </a:r>
            <a:endParaRPr lang="ru-RU" sz="2400" dirty="0" smtClean="0"/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/>
              <a:t>Промывание канала из шприца через эндодонтическую </a:t>
            </a:r>
            <a:r>
              <a:rPr lang="ru-RU" sz="3200" b="1" dirty="0" smtClean="0"/>
              <a:t>иглу:</a:t>
            </a:r>
            <a:endParaRPr lang="ru-RU" sz="32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564904"/>
            <a:ext cx="338437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4088" y="1556792"/>
            <a:ext cx="8229600" cy="46482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Перед </a:t>
            </a:r>
            <a:r>
              <a:rPr lang="ru-RU" sz="2400" dirty="0"/>
              <a:t>пломбированием для удаления остатков антисептического раствора канал рекомендуется промыть дистиллированной водой, а затем высушить бумажными штифтами.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/>
              <a:t>Промывание канала из шприца через эндодонтическую </a:t>
            </a:r>
            <a:r>
              <a:rPr lang="ru-RU" sz="3200" b="1" dirty="0" smtClean="0"/>
              <a:t>иглу:</a:t>
            </a:r>
            <a:endParaRPr lang="ru-RU" sz="32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3284984"/>
            <a:ext cx="4621461" cy="293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376985"/>
            <a:ext cx="3024337" cy="302433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3100" dirty="0"/>
              <a:t>ХЛОРСОДЕРЖАЩИЕ ПРЕПАРАТЫ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59833"/>
            <a:ext cx="3350965" cy="285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2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707356"/>
            <a:ext cx="3810000" cy="3810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2920" y="260648"/>
            <a:ext cx="8229600" cy="713234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ПЕРЕКИСЬ ВОДОРОДА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578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6B55985-99B3-41D5-912D-A6EAD4152E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Предложения по продажам (презентация)</Template>
  <TotalTime>0</TotalTime>
  <Words>606</Words>
  <Application>Microsoft Office PowerPoint</Application>
  <PresentationFormat>Экран (4:3)</PresentationFormat>
  <Paragraphs>68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Calibri</vt:lpstr>
      <vt:lpstr>Century Gothic</vt:lpstr>
      <vt:lpstr>Verdana</vt:lpstr>
      <vt:lpstr>Wingdings 2</vt:lpstr>
      <vt:lpstr>Яркая</vt:lpstr>
      <vt:lpstr>Медикаментозная обработка корневых каналов. Препараты, техника проведения, значение. Пломбировочные материалы для корневых каналов. Классификация. </vt:lpstr>
      <vt:lpstr>Вещества, применяемые для медикаментозной обработки корневых каналов, должны соответствовать следующим требованиям:</vt:lpstr>
      <vt:lpstr>Способы медикаментозной обработки каналов</vt:lpstr>
      <vt:lpstr>Промывание канала из шприца через эндодонтическую иглу:</vt:lpstr>
      <vt:lpstr>Промывание канала из шприца через эндодонтическую иглу:</vt:lpstr>
      <vt:lpstr>Промывание канала из шприца через эндодонтическую иглу:</vt:lpstr>
      <vt:lpstr>Промывание канала из шприца через эндодонтическую иглу:</vt:lpstr>
      <vt:lpstr> ХЛОРСОДЕРЖАЩИЕ ПРЕПАРАТЫ</vt:lpstr>
      <vt:lpstr>ПЕРЕКИСЬ ВОДОРОДА</vt:lpstr>
      <vt:lpstr> ПРЕПАРАТЫ ЙОДА</vt:lpstr>
      <vt:lpstr>ПРЕПАРАТЫ НИТРОФУРАНОВОГО РЯДА</vt:lpstr>
      <vt:lpstr>ЧЕТВЕРТИЧНЫЕ АММОНИЕВЫЕ СОЕДИНЕНИЯ.</vt:lpstr>
      <vt:lpstr>КАРБАМИД.</vt:lpstr>
      <vt:lpstr> ПРОТЕОЛИТИЧЕСКИЕ ФЕРМЕНТЫ.</vt:lpstr>
      <vt:lpstr>Критерии возможности постоянной обтурации</vt:lpstr>
      <vt:lpstr>Презентация PowerPoint</vt:lpstr>
      <vt:lpstr>Основными целями временной обтурации являются:</vt:lpstr>
      <vt:lpstr>Средства для химического расширения корневых каналов.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2017-02-25T05:41:36Z</dcterms:created>
  <dcterms:modified xsi:type="dcterms:W3CDTF">2020-03-18T09:45:44Z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TC102202139990</vt:lpwstr>
  </property>
</Properties>
</file>